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4" r:id="rId2"/>
    <p:sldId id="256" r:id="rId3"/>
    <p:sldId id="265" r:id="rId4"/>
    <p:sldId id="266" r:id="rId5"/>
    <p:sldId id="26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A4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7557BD-BD07-4FD0-A476-01C92EC8AC05}" v="174" dt="2022-05-09T08:30:05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>
        <p:scale>
          <a:sx n="78" d="100"/>
          <a:sy n="78" d="100"/>
        </p:scale>
        <p:origin x="165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3B53F-A839-8F4B-BDEF-7926B90CFC38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23BD5D-3BB1-A14D-9601-BC5EACB2C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56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FB8E7-0B33-4C03-B500-73EBDD8B0D1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369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Figure 5 shows the X-ray </a:t>
            </a:r>
            <a:r>
              <a:rPr lang="en-US" err="1"/>
              <a:t>cocrystal</a:t>
            </a:r>
            <a:r>
              <a:rPr lang="en-US"/>
              <a:t> structure of </a:t>
            </a:r>
            <a:r>
              <a:rPr lang="en-US" err="1"/>
              <a:t>3CLpro</a:t>
            </a:r>
            <a:r>
              <a:rPr lang="en-US"/>
              <a:t> complexed with S-217622. In the S1 site, the 1-methyl-1H- 1,2,4-triazole unit fit to the S1 pocket, forming a hydrogen bond with the side-chain NH of His163. The distinctive His41 flip observed in 1 was maintained in the S-217622 complex, and the </a:t>
            </a:r>
            <a:r>
              <a:rPr lang="en-US" err="1"/>
              <a:t>2,4,5-trifluorobenzylic</a:t>
            </a:r>
            <a:r>
              <a:rPr lang="en-US"/>
              <a:t> moiety occupied the hydro- phobic S2 pocket and stacked with the side chain of His41. The P1′ ligand, </a:t>
            </a:r>
            <a:r>
              <a:rPr lang="en-US" err="1"/>
              <a:t>6-chloro-2-methyl-2H</a:t>
            </a:r>
            <a:r>
              <a:rPr lang="en-US"/>
              <a:t>-</a:t>
            </a:r>
            <a:r>
              <a:rPr lang="en-US" err="1"/>
              <a:t>indazole</a:t>
            </a:r>
            <a:r>
              <a:rPr lang="en-US"/>
              <a:t> moiety, held hydrogen bonding with the </a:t>
            </a:r>
            <a:r>
              <a:rPr lang="en-US" err="1"/>
              <a:t>Thr26</a:t>
            </a:r>
            <a:r>
              <a:rPr lang="en-US"/>
              <a:t> main-chain NH and hydrophobic contact with Met49 as seen in the </a:t>
            </a:r>
            <a:r>
              <a:rPr lang="en-US" err="1"/>
              <a:t>cocrystal</a:t>
            </a:r>
            <a:r>
              <a:rPr lang="en-US"/>
              <a:t> structure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23BD5D-3BB1-A14D-9601-BC5EACB2CC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71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B933-DDBA-24CB-441F-D6C16A5E7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27959-21DF-CA9E-45A6-1313957E6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123F1-C9FC-6FC6-D372-39E4481FA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8A908-9625-2ED6-4534-36EBE3276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B4A8F-7027-A7E2-DE73-52C256540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F365-0411-8F07-CA90-9975DE2DB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94D62-FF2D-1BA2-479C-428C2FFD8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24265-CF2C-B275-A306-F9ED2EB1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38458-C0C0-5939-64EF-3B35E100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DD819-DDBE-6047-5561-0C88C5201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98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AB5663-D441-5944-E9A6-1FAEEF52A7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47ACF-F226-A943-8FE1-C56825EAD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C1747-A5A3-021B-97C6-7748FB87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BD56E-8B78-5BA1-61F6-32AE899AE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E5331-B034-56B9-6B01-328B215FA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23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0D6D-2FDC-86BE-3C3B-6952D0BE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32722-0210-8ED9-4EB6-4E12C48AA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61C9B-AD9D-A85D-9CF6-79A26423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6CEBC-6630-BE32-AFDB-598799C06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8F9B5-A9BF-783D-D52E-193A22E8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63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63E7-C354-7E73-4044-AF2B71BEB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D9C89-F5C9-C059-49F9-2196FCE68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B7086-ADF4-F5C9-4244-88800AA86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5421F-9328-CF9F-3923-1068595B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F57AE-1F2B-2234-8D73-A5533296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41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F0559-1232-1778-CA78-CA7BDB964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602E3-7869-BBD1-8A53-A9A030591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D9461-FBDB-569C-B34F-B51A5D06B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17D6A-7995-718D-49CC-E30898FCC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88275-CCD8-82B5-CEDC-15BA87741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54FD0-DA62-1C5B-3CED-9F83AAAB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88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15378-5EFB-7C45-D3DF-A3F8759B5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2D8AC-18FF-9340-96EC-E8411372F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56BC8-844E-9DBE-FBC5-87C41751F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95AA4-94B7-CDB8-580B-3CB4EADE4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0C8F9B-2449-0EC2-1C3E-F981B70D10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A2F066-0DD7-B5AA-FF71-2C30E7257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4ABBF9-A531-1B38-FEFD-AE542902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ACF34F-276D-C6CF-AB09-AE3A29CD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E9089-4E1A-77EE-0033-6C0F95626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6C533-22E1-4A00-9EAC-EBE298B9F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CF04E-097A-3B03-40B4-89AB7A7F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F7853-4DAD-F77C-CB34-7600B4D6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4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E786E4-54B8-9381-3CA1-DD4E749D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967C30-7512-BF7A-DF8C-FCC93823B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6698D-2353-A5CF-1A07-AA468A83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7EC7-F2D5-FACB-7FA7-0438BE0A5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557D7-6530-F0E6-9FC1-C461E37C0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1B806-BBC2-078E-F444-755833113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687BF-8EBF-EBF2-24EF-2878A5956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63AF8-3EE8-0A49-29A7-7817D478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4A8ED-273B-3AAD-BA92-C9DEDF0ED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52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16CC-C724-5750-A481-E9F7DDA61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F4EEDF-0B7C-44D4-1AD8-CFD3BD662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A95761-D67E-65FC-8B91-59A532FF4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D7820-C95A-F70C-B893-4E674C58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11A3B-E666-92CD-71E9-C2ED26C96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B645-5BE3-1A05-4EF6-E5130BB1C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55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278671-80D4-536B-2A07-40F21EE0A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9140F-2E8E-7C62-F6CB-76AA7A5D5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146C4-B825-60CF-E0D6-3A541E92F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77B78-FC95-674A-9933-F1A500066C44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FAF82-8C14-6142-A17E-0AA28DB25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646F7-C5BB-94BF-9D3F-D48F25106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F3A7A-BC1A-A14E-93B7-1DD1F83B9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25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hyperlink" Target="https://www.lawinsider.com/clause/distribution-of" TargetMode="External"/><Relationship Id="rId18" Type="http://schemas.openxmlformats.org/officeDocument/2006/relationships/hyperlink" Target="https://www.lawinsider.com/clause/maintains" TargetMode="External"/><Relationship Id="rId26" Type="http://schemas.openxmlformats.org/officeDocument/2006/relationships/hyperlink" Target="https://en.wikipedia.org/wiki/Enzyme" TargetMode="External"/><Relationship Id="rId21" Type="http://schemas.openxmlformats.org/officeDocument/2006/relationships/hyperlink" Target="https://en.wikipedia.org/wiki/Drug_discovery" TargetMode="External"/><Relationship Id="rId34" Type="http://schemas.openxmlformats.org/officeDocument/2006/relationships/hyperlink" Target="https://en.wikipedia.org/wiki/Homology_modeling" TargetMode="External"/><Relationship Id="rId7" Type="http://schemas.openxmlformats.org/officeDocument/2006/relationships/hyperlink" Target="https://www.lawinsider.com/clause/metabolism" TargetMode="External"/><Relationship Id="rId12" Type="http://schemas.openxmlformats.org/officeDocument/2006/relationships/hyperlink" Target="https://www.lawinsider.com/clause/absorption" TargetMode="External"/><Relationship Id="rId17" Type="http://schemas.openxmlformats.org/officeDocument/2006/relationships/hyperlink" Target="https://www.lawinsider.com/dictionary/the-duration" TargetMode="External"/><Relationship Id="rId25" Type="http://schemas.openxmlformats.org/officeDocument/2006/relationships/hyperlink" Target="https://en.wikipedia.org/wiki/Receptor_(biochemistry)" TargetMode="External"/><Relationship Id="rId33" Type="http://schemas.openxmlformats.org/officeDocument/2006/relationships/hyperlink" Target="https://en.wikipedia.org/wiki/Protein_nuclear_magnetic_resonance_spectroscopy" TargetMode="External"/><Relationship Id="rId2" Type="http://schemas.openxmlformats.org/officeDocument/2006/relationships/hyperlink" Target="https://en.wikipedia.org/wiki/Potency_(pharmacology)" TargetMode="External"/><Relationship Id="rId16" Type="http://schemas.openxmlformats.org/officeDocument/2006/relationships/hyperlink" Target="https://www.lawinsider.com/clause/takes" TargetMode="External"/><Relationship Id="rId20" Type="http://schemas.openxmlformats.org/officeDocument/2006/relationships/hyperlink" Target="https://www.lawinsider.com/clause/body" TargetMode="External"/><Relationship Id="rId29" Type="http://schemas.openxmlformats.org/officeDocument/2006/relationships/hyperlink" Target="https://en.wikipedia.org/wiki/Lead_compoun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winsider.com/clause/drug" TargetMode="External"/><Relationship Id="rId11" Type="http://schemas.openxmlformats.org/officeDocument/2006/relationships/hyperlink" Target="https://www.lawinsider.com/clause/determine-the" TargetMode="External"/><Relationship Id="rId24" Type="http://schemas.openxmlformats.org/officeDocument/2006/relationships/hyperlink" Target="https://en.wikipedia.org/wiki/Protein" TargetMode="External"/><Relationship Id="rId32" Type="http://schemas.openxmlformats.org/officeDocument/2006/relationships/hyperlink" Target="https://en.wikipedia.org/wiki/X-ray_crystallography#Protein_crystallography" TargetMode="External"/><Relationship Id="rId37" Type="http://schemas.openxmlformats.org/officeDocument/2006/relationships/hyperlink" Target="https://en.wikipedia.org/wiki/Medicinal_chemistry" TargetMode="External"/><Relationship Id="rId5" Type="http://schemas.openxmlformats.org/officeDocument/2006/relationships/hyperlink" Target="https://en.wikipedia.org/wiki/Stimulus%E2%80%93response_model" TargetMode="External"/><Relationship Id="rId15" Type="http://schemas.openxmlformats.org/officeDocument/2006/relationships/hyperlink" Target="https://www.lawinsider.com/dictionary/the-rate" TargetMode="External"/><Relationship Id="rId23" Type="http://schemas.openxmlformats.org/officeDocument/2006/relationships/hyperlink" Target="https://en.wikipedia.org/wiki/Drug_target" TargetMode="External"/><Relationship Id="rId28" Type="http://schemas.openxmlformats.org/officeDocument/2006/relationships/hyperlink" Target="https://en.wikipedia.org/wiki/High-throughput_screening" TargetMode="External"/><Relationship Id="rId36" Type="http://schemas.openxmlformats.org/officeDocument/2006/relationships/hyperlink" Target="https://en.wikipedia.org/wiki/Ligand_(biochemistry)#Selective_and_non-selective" TargetMode="External"/><Relationship Id="rId10" Type="http://schemas.openxmlformats.org/officeDocument/2006/relationships/hyperlink" Target="https://www.lawinsider.com/dictionary/designed" TargetMode="External"/><Relationship Id="rId19" Type="http://schemas.openxmlformats.org/officeDocument/2006/relationships/hyperlink" Target="https://www.lawinsider.com/clause/effects" TargetMode="External"/><Relationship Id="rId31" Type="http://schemas.openxmlformats.org/officeDocument/2006/relationships/hyperlink" Target="https://en.wikipedia.org/wiki/Tertiary_structure" TargetMode="External"/><Relationship Id="rId4" Type="http://schemas.openxmlformats.org/officeDocument/2006/relationships/hyperlink" Target="https://en.wikipedia.org/wiki/In_vitro" TargetMode="External"/><Relationship Id="rId9" Type="http://schemas.openxmlformats.org/officeDocument/2006/relationships/hyperlink" Target="https://www.lawinsider.com/clause/studies" TargetMode="External"/><Relationship Id="rId14" Type="http://schemas.openxmlformats.org/officeDocument/2006/relationships/hyperlink" Target="https://www.lawinsider.com/clause/administered" TargetMode="External"/><Relationship Id="rId22" Type="http://schemas.openxmlformats.org/officeDocument/2006/relationships/hyperlink" Target="https://en.wikipedia.org/wiki/Small_molecule" TargetMode="External"/><Relationship Id="rId27" Type="http://schemas.openxmlformats.org/officeDocument/2006/relationships/hyperlink" Target="https://en.wikipedia.org/wiki/Chemical_space" TargetMode="External"/><Relationship Id="rId30" Type="http://schemas.openxmlformats.org/officeDocument/2006/relationships/hyperlink" Target="https://en.wikipedia.org/wiki/Lead_optimization" TargetMode="External"/><Relationship Id="rId35" Type="http://schemas.openxmlformats.org/officeDocument/2006/relationships/hyperlink" Target="https://en.wikipedia.org/wiki/Dissociation_constant" TargetMode="External"/><Relationship Id="rId8" Type="http://schemas.openxmlformats.org/officeDocument/2006/relationships/hyperlink" Target="https://www.lawinsider.com/clause/pharmacokinetics" TargetMode="External"/><Relationship Id="rId3" Type="http://schemas.openxmlformats.org/officeDocument/2006/relationships/hyperlink" Target="https://en.wikipedia.org/wiki/Enzyme_inhibit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8D0F1C-8F64-803E-901B-96B9A6B807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2" t="2457" r="6412" b="27685"/>
          <a:stretch/>
        </p:blipFill>
        <p:spPr>
          <a:xfrm>
            <a:off x="9521108" y="-34426"/>
            <a:ext cx="2693111" cy="18022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CE5027-6BE9-4285-AC9D-C47DBBC38F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5" r="3505"/>
          <a:stretch/>
        </p:blipFill>
        <p:spPr>
          <a:xfrm>
            <a:off x="-39683" y="-56559"/>
            <a:ext cx="2976364" cy="30542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4CF377-DF4F-451E-86FB-5910A5D815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68" r="31158"/>
          <a:stretch/>
        </p:blipFill>
        <p:spPr>
          <a:xfrm>
            <a:off x="8981930" y="4569510"/>
            <a:ext cx="3340516" cy="23890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close-up of a diamond&#10;&#10;Description automatically generated with low confidence">
            <a:extLst>
              <a:ext uri="{FF2B5EF4-FFF2-40B4-BE49-F238E27FC236}">
                <a16:creationId xmlns:a16="http://schemas.microsoft.com/office/drawing/2014/main" id="{E1F45985-5789-45C6-BDFA-9A1BC61514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3" t="19694" r="19062"/>
          <a:stretch/>
        </p:blipFill>
        <p:spPr>
          <a:xfrm>
            <a:off x="-90135" y="4569509"/>
            <a:ext cx="3639864" cy="23890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7496760-0C31-4117-A514-BB951D1EB2A6}"/>
              </a:ext>
            </a:extLst>
          </p:cNvPr>
          <p:cNvSpPr>
            <a:spLocks noGrp="1"/>
          </p:cNvSpPr>
          <p:nvPr/>
        </p:nvSpPr>
        <p:spPr>
          <a:xfrm>
            <a:off x="3372600" y="2188569"/>
            <a:ext cx="5488958" cy="2930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80000"/>
              </a:lnSpc>
              <a:spcBef>
                <a:spcPts val="750"/>
              </a:spcBef>
              <a:buFont typeface="Arial" panose="020B0604020202020204" pitchFamily="34" charset="0"/>
              <a:buNone/>
              <a:defRPr sz="1100" b="1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800" rtl="0" eaLnBrk="1" latinLnBrk="0" hangingPunct="1">
              <a:lnSpc>
                <a:spcPct val="8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kern="12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5FC5E9F-E11F-47B5-9552-C7BA1FF216DF}"/>
              </a:ext>
            </a:extLst>
          </p:cNvPr>
          <p:cNvSpPr/>
          <p:nvPr/>
        </p:nvSpPr>
        <p:spPr>
          <a:xfrm>
            <a:off x="1768885" y="1346279"/>
            <a:ext cx="8380251" cy="4172676"/>
          </a:xfrm>
          <a:prstGeom prst="roundRect">
            <a:avLst/>
          </a:prstGeom>
          <a:solidFill>
            <a:srgbClr val="00A29E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F383E83-FD64-4CF5-863A-1712B4D4707D}"/>
              </a:ext>
            </a:extLst>
          </p:cNvPr>
          <p:cNvSpPr txBox="1">
            <a:spLocks/>
          </p:cNvSpPr>
          <p:nvPr/>
        </p:nvSpPr>
        <p:spPr>
          <a:xfrm>
            <a:off x="1332963" y="2324098"/>
            <a:ext cx="9252091" cy="134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61950" indent="-36195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5963" indent="-354013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7913" indent="-36195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1925" indent="-354013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3875" indent="-36195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‒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GB" sz="2800" b="1">
                <a:solidFill>
                  <a:srgbClr val="00206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Drug Discovery Journal Club </a:t>
            </a:r>
          </a:p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GB" sz="2800" b="1">
              <a:solidFill>
                <a:srgbClr val="00206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GB" b="1">
                <a:solidFill>
                  <a:srgbClr val="00206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Monday 9</a:t>
            </a:r>
            <a:r>
              <a:rPr lang="en-GB" b="1" baseline="30000">
                <a:solidFill>
                  <a:srgbClr val="00206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</a:t>
            </a:r>
            <a:r>
              <a:rPr lang="en-GB" b="1">
                <a:solidFill>
                  <a:srgbClr val="00206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May 2022 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F3BD601-31FB-4A63-89F5-C3987984A955}"/>
              </a:ext>
            </a:extLst>
          </p:cNvPr>
          <p:cNvSpPr txBox="1">
            <a:spLocks/>
          </p:cNvSpPr>
          <p:nvPr/>
        </p:nvSpPr>
        <p:spPr>
          <a:xfrm>
            <a:off x="2396909" y="2230382"/>
            <a:ext cx="7124200" cy="3264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indent="0" algn="r" defTabSz="914400" rtl="0" eaLnBrk="1" latinLnBrk="0" hangingPunct="1">
              <a:lnSpc>
                <a:spcPct val="80000"/>
              </a:lnSpc>
              <a:buNone/>
              <a:defRPr sz="11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GB" sz="18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en-GB" sz="1400" u="sng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en-GB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en-GB" sz="1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en-GB" sz="1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en-GB" sz="1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10000"/>
              </a:lnSpc>
            </a:pPr>
            <a:r>
              <a:rPr lang="en-GB" sz="15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 Knight, PhD Student (Medicinal Chemistry)</a:t>
            </a:r>
          </a:p>
          <a:p>
            <a:pPr algn="ctr">
              <a:lnSpc>
                <a:spcPct val="110000"/>
              </a:lnSpc>
            </a:pPr>
            <a:r>
              <a:rPr lang="en-GB" sz="15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Prof. Matthew Todd Research Group</a:t>
            </a:r>
          </a:p>
          <a:p>
            <a:pPr algn="ctr">
              <a:lnSpc>
                <a:spcPct val="110000"/>
              </a:lnSpc>
            </a:pPr>
            <a:r>
              <a:rPr lang="en-GB" sz="15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Pharmaceutical and Biological Chemistry</a:t>
            </a:r>
          </a:p>
          <a:p>
            <a:pPr algn="ctr">
              <a:lnSpc>
                <a:spcPct val="110000"/>
              </a:lnSpc>
            </a:pPr>
            <a:r>
              <a:rPr lang="en-GB" sz="15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UCL School of Pharmacy</a:t>
            </a:r>
            <a:endParaRPr lang="en-US" sz="15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2F6CCEA8-CE7E-4BFC-BBE7-6C98E8182A7D}"/>
              </a:ext>
            </a:extLst>
          </p:cNvPr>
          <p:cNvSpPr txBox="1">
            <a:spLocks/>
          </p:cNvSpPr>
          <p:nvPr/>
        </p:nvSpPr>
        <p:spPr>
          <a:xfrm>
            <a:off x="562203" y="6240864"/>
            <a:ext cx="1700075" cy="132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indent="0" algn="r" defTabSz="914400" rtl="0" eaLnBrk="1" latinLnBrk="0" hangingPunct="1">
              <a:lnSpc>
                <a:spcPct val="80000"/>
              </a:lnSpc>
              <a:buNone/>
              <a:defRPr sz="11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Aft>
                <a:spcPts val="600"/>
              </a:spcAft>
            </a:pPr>
            <a:endParaRPr lang="en-US" sz="1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201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A5FEC31-17BD-E0DD-5D8E-1CECF9BE0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842" y="4470075"/>
            <a:ext cx="11917158" cy="2585535"/>
          </a:xfrm>
        </p:spPr>
        <p:txBody>
          <a:bodyPr>
            <a:noAutofit/>
          </a:bodyPr>
          <a:lstStyle/>
          <a:p>
            <a:pPr algn="l"/>
            <a:r>
              <a:rPr lang="en-GB" sz="1400" b="1" dirty="0"/>
              <a:t>Highlights: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GB" sz="1400" b="1" i="1" dirty="0"/>
              <a:t>Structure-Based Drug Design (SBDD)</a:t>
            </a:r>
            <a:r>
              <a:rPr lang="en-GB" sz="1400" dirty="0"/>
              <a:t> campaign gave S-217622, a noncovalent ‘broad’ SARS-CoV-2 3CL protease inhibitor that is now in clinical trials. 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GB" sz="1400" dirty="0"/>
              <a:t>Investigated pharmacophores in the binding site of 3CLpro based on interactions of known inhibitors. 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GB" sz="1400" dirty="0"/>
              <a:t>Applying the </a:t>
            </a:r>
            <a:r>
              <a:rPr lang="en-GB" sz="1400" b="1" i="1" dirty="0"/>
              <a:t>pharmacophore filter</a:t>
            </a:r>
            <a:r>
              <a:rPr lang="en-GB" sz="1400" dirty="0"/>
              <a:t> to the docking screen helps enrich the virtual screening hit rate.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GB" sz="1400" dirty="0"/>
              <a:t>S-217622 displayed </a:t>
            </a:r>
            <a:r>
              <a:rPr lang="en-GB" sz="1400" b="1" i="1" dirty="0"/>
              <a:t>broad antiviral activities</a:t>
            </a:r>
            <a:r>
              <a:rPr lang="en-GB" sz="1400" dirty="0"/>
              <a:t> against a range of coronaviruses (SARS-CoV, SARS-CoV 2 various strains, MERS CoV) suggesting possible applications of this compound or its derivatives for the next pandemic caused by future emerging coronaviruses.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GB" sz="1400" dirty="0"/>
              <a:t>S-217622 showed no inhibitory activity against host-cell proteases, such as caspase-2, chymotrypsin, cathepsin B/D/G/L, and thrombin at up to 100 </a:t>
            </a:r>
            <a:r>
              <a:rPr lang="el-GR" sz="1400" dirty="0"/>
              <a:t>μ</a:t>
            </a:r>
            <a:r>
              <a:rPr lang="en-GB" sz="1400" dirty="0"/>
              <a:t>M, suggesting its </a:t>
            </a:r>
            <a:r>
              <a:rPr lang="en-GB" sz="1400" b="1" i="1" dirty="0"/>
              <a:t>high selectivity</a:t>
            </a:r>
            <a:r>
              <a:rPr lang="en-GB" sz="1400" dirty="0"/>
              <a:t> for coronavirus proteases.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8E79F8-B73B-7AAC-5C53-794B0E5F6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9453" y="289856"/>
            <a:ext cx="5127256" cy="4091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2F6489-1360-D265-2214-BCC09485A2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6665" t="39313" r="51528" b="35332"/>
          <a:stretch/>
        </p:blipFill>
        <p:spPr>
          <a:xfrm>
            <a:off x="6715009" y="874035"/>
            <a:ext cx="4586094" cy="338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92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231B25A-150E-D7C4-45E7-46F3C0284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37" y="998732"/>
            <a:ext cx="3819160" cy="31817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9018A3-B93B-0D6A-BA22-0F0CB31608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41" t="8410" r="71192" b="55972"/>
          <a:stretch/>
        </p:blipFill>
        <p:spPr>
          <a:xfrm>
            <a:off x="4521921" y="1378659"/>
            <a:ext cx="2377440" cy="24950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541E87C-FB1E-142C-059D-EFF581DB8588}"/>
              </a:ext>
            </a:extLst>
          </p:cNvPr>
          <p:cNvSpPr txBox="1"/>
          <p:nvPr/>
        </p:nvSpPr>
        <p:spPr>
          <a:xfrm>
            <a:off x="220873" y="4412471"/>
            <a:ext cx="11750253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A crystal structure of the SARS-CoV-2 3CLpro in a complex with a known non-covalent inhibitor was from PDB (PDB code: 6W63).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Structure was prepared using Protein Preparation Wizard and Epic.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In-house compound library was pre-processed by </a:t>
            </a:r>
            <a:r>
              <a:rPr lang="en-GB" sz="1300" dirty="0" err="1"/>
              <a:t>Ligprep</a:t>
            </a:r>
            <a:r>
              <a:rPr lang="en-GB" sz="1300" dirty="0"/>
              <a:t> before docking.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Virtual screening was performed via Glide using  </a:t>
            </a:r>
            <a:r>
              <a:rPr lang="en-GB" sz="1300" dirty="0" err="1"/>
              <a:t>using</a:t>
            </a:r>
            <a:r>
              <a:rPr lang="en-GB" sz="1300" dirty="0"/>
              <a:t> Schrodinger Drug Discovery Suite 2019-4.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The generated docking poses were filtered by the predefined pharmacophore using Phase.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The pharmacophores were set as the </a:t>
            </a:r>
            <a:r>
              <a:rPr lang="en-GB" sz="1300" b="1" dirty="0"/>
              <a:t>acceptor sites with the side-chain NH of His163 in the S1 pocket</a:t>
            </a:r>
            <a:r>
              <a:rPr lang="en-GB" sz="1300" dirty="0"/>
              <a:t>, the </a:t>
            </a:r>
            <a:r>
              <a:rPr lang="en-GB" sz="1300" b="1" dirty="0"/>
              <a:t>lipophilic site in the S2 pocket</a:t>
            </a:r>
            <a:r>
              <a:rPr lang="en-GB" sz="1300" dirty="0"/>
              <a:t>, and the </a:t>
            </a:r>
            <a:r>
              <a:rPr lang="en-GB" sz="1300" b="1" dirty="0"/>
              <a:t>acceptor site</a:t>
            </a:r>
            <a:r>
              <a:rPr lang="en-GB" sz="1300" dirty="0"/>
              <a:t> with the Glu166 main-chain NH.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The 300 top-scoring compounds that matched all pharmacophores were selected for enzymatic assays.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Further pharmacokinetic (PK) profiling of hit compounds revealed that one of the hit compounds, </a:t>
            </a:r>
            <a:r>
              <a:rPr lang="en-GB" sz="1300" b="1" dirty="0"/>
              <a:t>1</a:t>
            </a:r>
            <a:r>
              <a:rPr lang="en-GB" sz="1300" dirty="0"/>
              <a:t>, could be a potential lead for this project because it displayed potent enzymatic inhibitory activity and favourable PK profiles with oral bioavailability (Figure 3).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GB" sz="1300" dirty="0"/>
              <a:t>An enzymatic inhibition assay revealed that the IC50 value of 1 was 8.6 </a:t>
            </a:r>
            <a:r>
              <a:rPr lang="el-GR" sz="1300" dirty="0"/>
              <a:t>μ</a:t>
            </a:r>
            <a:r>
              <a:rPr lang="en-GB" sz="1300" dirty="0"/>
              <a:t>M.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565F760-7A9E-1C70-955C-EDA7BB0907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59" t="5707"/>
          <a:stretch/>
        </p:blipFill>
        <p:spPr>
          <a:xfrm>
            <a:off x="7670080" y="1211235"/>
            <a:ext cx="4439623" cy="28299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C3FCF9D-B91F-FDA4-7819-64B01AE3F8E2}"/>
              </a:ext>
            </a:extLst>
          </p:cNvPr>
          <p:cNvSpPr txBox="1"/>
          <p:nvPr/>
        </p:nvSpPr>
        <p:spPr>
          <a:xfrm>
            <a:off x="456517" y="224217"/>
            <a:ext cx="60947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u="sng" dirty="0">
                <a:latin typeface="+mj-lt"/>
              </a:rPr>
              <a:t>Hit Finding 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6350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0143-2408-DE77-8092-6F0C7CC68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25" y="135466"/>
            <a:ext cx="10515600" cy="593600"/>
          </a:xfrm>
        </p:spPr>
        <p:txBody>
          <a:bodyPr>
            <a:noAutofit/>
          </a:bodyPr>
          <a:lstStyle/>
          <a:p>
            <a:r>
              <a:rPr lang="en-GB" sz="2900" b="1" u="sng" dirty="0"/>
              <a:t>Structure-Based Hit-To-Lead Campaign: 1 to 3 </a:t>
            </a:r>
            <a:endParaRPr lang="en-US" sz="29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0FB14-7EFF-0492-5097-E0E2BA779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62" y="4731684"/>
            <a:ext cx="12080875" cy="1557338"/>
          </a:xfrm>
        </p:spPr>
        <p:txBody>
          <a:bodyPr>
            <a:noAutofit/>
          </a:bodyPr>
          <a:lstStyle/>
          <a:p>
            <a:r>
              <a:rPr lang="en-GB" sz="1400" dirty="0"/>
              <a:t>Structure-based optimisation of hit </a:t>
            </a:r>
            <a:r>
              <a:rPr lang="en-GB" sz="1400" b="1" dirty="0"/>
              <a:t>1 </a:t>
            </a:r>
            <a:r>
              <a:rPr lang="en-GB" sz="1400" dirty="0"/>
              <a:t>increased potency 661-fold to give </a:t>
            </a:r>
            <a:r>
              <a:rPr lang="en-GB" sz="1400" b="1" dirty="0"/>
              <a:t>3 (S-217622)</a:t>
            </a:r>
            <a:r>
              <a:rPr lang="en-GB" sz="1400" dirty="0"/>
              <a:t>, with an IC50 of 0.013 </a:t>
            </a:r>
            <a:r>
              <a:rPr lang="el-GR" sz="1400" dirty="0"/>
              <a:t>μ</a:t>
            </a:r>
            <a:r>
              <a:rPr lang="en-GB" sz="1400" dirty="0"/>
              <a:t>M.</a:t>
            </a:r>
          </a:p>
          <a:p>
            <a:r>
              <a:rPr lang="en-GB" sz="1400" dirty="0"/>
              <a:t>Switching the P1’ ligand to 6-chloro-2-methyl-2H-indazole allowed the hydrogen bond with Thr26 whilst allowing a better fit with the S1’ pocket, giving a 90-fold improvement in enzymatic inhibitory activity (IC50) whilst maintaining a favourable DMPK profile. </a:t>
            </a:r>
          </a:p>
          <a:p>
            <a:r>
              <a:rPr lang="en-GB" sz="1400" dirty="0"/>
              <a:t>Next, the P1 methyl-amide moiety was replaced with a </a:t>
            </a:r>
            <a:r>
              <a:rPr lang="en-GB" sz="1400" b="1" dirty="0"/>
              <a:t>triazole</a:t>
            </a:r>
            <a:r>
              <a:rPr lang="en-GB" sz="1400" dirty="0"/>
              <a:t> (common </a:t>
            </a:r>
            <a:r>
              <a:rPr lang="en-GB" sz="1400" b="1" dirty="0"/>
              <a:t>amide</a:t>
            </a:r>
            <a:r>
              <a:rPr lang="en-GB" sz="1400" dirty="0"/>
              <a:t> </a:t>
            </a:r>
            <a:r>
              <a:rPr lang="en-GB" sz="1400" b="1" dirty="0"/>
              <a:t>bioisostere</a:t>
            </a:r>
            <a:r>
              <a:rPr lang="en-GB" sz="1400" dirty="0"/>
              <a:t>), yielding compound 3, which became clinical candidate </a:t>
            </a:r>
            <a:r>
              <a:rPr lang="en-GB" sz="1400" b="1" dirty="0"/>
              <a:t>S-217622</a:t>
            </a:r>
            <a:r>
              <a:rPr lang="en-GB" sz="1400" dirty="0"/>
              <a:t>, showing a biochemical activity of </a:t>
            </a:r>
            <a:r>
              <a:rPr lang="en-GB" sz="1400" b="1" dirty="0"/>
              <a:t>IC</a:t>
            </a:r>
            <a:r>
              <a:rPr lang="en-GB" sz="1100" b="1" dirty="0"/>
              <a:t>50</a:t>
            </a:r>
            <a:r>
              <a:rPr lang="en-GB" sz="1400" dirty="0"/>
              <a:t> = 0.013 </a:t>
            </a:r>
            <a:r>
              <a:rPr lang="el-GR" sz="1400" dirty="0"/>
              <a:t>μ</a:t>
            </a:r>
            <a:r>
              <a:rPr lang="en-GB" sz="1400" dirty="0"/>
              <a:t>M, and antiviral activity of </a:t>
            </a:r>
            <a:r>
              <a:rPr lang="en-GB" sz="1400" b="1" dirty="0"/>
              <a:t>EC</a:t>
            </a:r>
            <a:r>
              <a:rPr lang="en-GB" sz="1100" b="1" dirty="0"/>
              <a:t>50</a:t>
            </a:r>
            <a:r>
              <a:rPr lang="en-GB" sz="1400" dirty="0"/>
              <a:t> = 0.37 </a:t>
            </a:r>
            <a:r>
              <a:rPr lang="el-GR" sz="1400" dirty="0"/>
              <a:t>μ</a:t>
            </a:r>
            <a:r>
              <a:rPr lang="en-GB" sz="1400" dirty="0"/>
              <a:t>M, and preferable DMPK profiles for oral dosing (e.g. high metabolic stability, high oral absorption, and low clearance in rats, and even better results in dogs and monkeys. </a:t>
            </a:r>
          </a:p>
          <a:p>
            <a:r>
              <a:rPr lang="en-GB" sz="1400" dirty="0"/>
              <a:t>The high oral bioavailability suggests 3s potential use for once-daily oral treatment of COVID-19 without requiring a PK booster (e.g. ritonavir, as with PF-07321332).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A0E2BD-BEB4-03C7-18A2-1EEBE6FC0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882" y="872061"/>
            <a:ext cx="4288989" cy="36359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91DB90-F881-01A8-38E0-89C9D9DC31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44" r="6905" b="20895"/>
          <a:stretch/>
        </p:blipFill>
        <p:spPr>
          <a:xfrm>
            <a:off x="437815" y="998447"/>
            <a:ext cx="6005010" cy="343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7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89E47-A41A-9DD3-30C2-18002D078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777" y="5143062"/>
            <a:ext cx="11842750" cy="1488032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en-GB" sz="1400" dirty="0"/>
              <a:t>Starting from known compound 9, S</a:t>
            </a:r>
            <a:r>
              <a:rPr lang="en-GB" sz="1100" dirty="0"/>
              <a:t>N</a:t>
            </a:r>
            <a:r>
              <a:rPr lang="en-GB" sz="1400" dirty="0"/>
              <a:t>2-type N-alkylation with corresponding Bromo-reagent gave </a:t>
            </a:r>
            <a:r>
              <a:rPr lang="en-GB" sz="1400" b="1" dirty="0"/>
              <a:t>10</a:t>
            </a:r>
            <a:r>
              <a:rPr lang="en-GB" sz="1400" dirty="0"/>
              <a:t> in </a:t>
            </a:r>
            <a:r>
              <a:rPr lang="en-GB" sz="1400" dirty="0">
                <a:solidFill>
                  <a:srgbClr val="0AA48D"/>
                </a:solidFill>
              </a:rPr>
              <a:t>92%</a:t>
            </a:r>
            <a:r>
              <a:rPr lang="en-GB" sz="1400" dirty="0"/>
              <a:t> yield. </a:t>
            </a:r>
          </a:p>
          <a:p>
            <a:r>
              <a:rPr lang="en-GB" sz="1400" dirty="0"/>
              <a:t>The </a:t>
            </a:r>
            <a:r>
              <a:rPr lang="en-GB" sz="1400" i="1" dirty="0"/>
              <a:t>N</a:t>
            </a:r>
            <a:r>
              <a:rPr lang="en-GB" sz="1400" dirty="0"/>
              <a:t>-t-Butyl group was removed (deprotection) with TFA affording </a:t>
            </a:r>
            <a:r>
              <a:rPr lang="en-GB" sz="1400" b="1" dirty="0"/>
              <a:t>11 </a:t>
            </a:r>
            <a:r>
              <a:rPr lang="en-GB" sz="1400" dirty="0"/>
              <a:t>in</a:t>
            </a:r>
            <a:r>
              <a:rPr lang="en-GB" sz="1400" b="1" dirty="0"/>
              <a:t> </a:t>
            </a:r>
            <a:r>
              <a:rPr lang="en-GB" sz="1400" dirty="0">
                <a:solidFill>
                  <a:srgbClr val="0AA48D"/>
                </a:solidFill>
              </a:rPr>
              <a:t>97%</a:t>
            </a:r>
            <a:r>
              <a:rPr lang="en-GB" sz="1400" dirty="0"/>
              <a:t> yield (</a:t>
            </a:r>
            <a:r>
              <a:rPr lang="en-GB" sz="1400" dirty="0">
                <a:solidFill>
                  <a:srgbClr val="0AA48D"/>
                </a:solidFill>
              </a:rPr>
              <a:t>good</a:t>
            </a:r>
            <a:r>
              <a:rPr lang="en-GB" sz="1400" dirty="0"/>
              <a:t> </a:t>
            </a:r>
            <a:r>
              <a:rPr lang="en-GB" sz="1400" dirty="0">
                <a:solidFill>
                  <a:srgbClr val="0AA48D"/>
                </a:solidFill>
              </a:rPr>
              <a:t>regioselectivity</a:t>
            </a:r>
            <a:r>
              <a:rPr lang="en-GB" sz="1400" dirty="0"/>
              <a:t>). </a:t>
            </a:r>
          </a:p>
          <a:p>
            <a:r>
              <a:rPr lang="en-GB" sz="1400" dirty="0"/>
              <a:t>A second S</a:t>
            </a:r>
            <a:r>
              <a:rPr lang="en-GB" sz="1100" dirty="0"/>
              <a:t>N</a:t>
            </a:r>
            <a:r>
              <a:rPr lang="en-GB" sz="1400" dirty="0"/>
              <a:t>2-type N-alkylation with the Chloro-reagent allowed the 1,2,4-triazole unit to be introduced, yielding </a:t>
            </a:r>
            <a:r>
              <a:rPr lang="en-GB" sz="1400" b="1" dirty="0"/>
              <a:t>12</a:t>
            </a:r>
            <a:r>
              <a:rPr lang="en-GB" sz="1400" dirty="0"/>
              <a:t> in </a:t>
            </a:r>
            <a:r>
              <a:rPr lang="en-GB" sz="1400" dirty="0">
                <a:solidFill>
                  <a:srgbClr val="FF0000"/>
                </a:solidFill>
              </a:rPr>
              <a:t>45%</a:t>
            </a:r>
            <a:r>
              <a:rPr lang="en-GB" sz="1400" dirty="0"/>
              <a:t> yield.</a:t>
            </a:r>
            <a:r>
              <a:rPr lang="en-GB" sz="1400" dirty="0">
                <a:solidFill>
                  <a:srgbClr val="C00000"/>
                </a:solidFill>
              </a:rPr>
              <a:t> *Why? (Conjugation, selectivity?)</a:t>
            </a:r>
            <a:r>
              <a:rPr lang="en-GB" sz="1400" dirty="0"/>
              <a:t> </a:t>
            </a:r>
          </a:p>
          <a:p>
            <a:r>
              <a:rPr lang="en-GB" sz="1400" dirty="0"/>
              <a:t>Substitution of the </a:t>
            </a:r>
            <a:r>
              <a:rPr lang="en-GB" sz="1400" dirty="0" err="1"/>
              <a:t>SEt</a:t>
            </a:r>
            <a:r>
              <a:rPr lang="en-GB" sz="1400" dirty="0"/>
              <a:t> moiety with the 5-aminoindazole unit with base (LHMDS) by a Nucleophilic Acyl Substitution Reaction gave </a:t>
            </a:r>
            <a:r>
              <a:rPr lang="en-GB" sz="1400" b="1" dirty="0"/>
              <a:t>3</a:t>
            </a:r>
            <a:r>
              <a:rPr lang="en-GB" sz="1400" dirty="0"/>
              <a:t> (</a:t>
            </a:r>
            <a:r>
              <a:rPr lang="en-GB" sz="1400" dirty="0">
                <a:solidFill>
                  <a:srgbClr val="FF0000"/>
                </a:solidFill>
              </a:rPr>
              <a:t>25%</a:t>
            </a:r>
            <a:r>
              <a:rPr lang="en-GB" sz="1400" dirty="0"/>
              <a:t> yield). </a:t>
            </a:r>
            <a:r>
              <a:rPr lang="en-GB" sz="1400" dirty="0">
                <a:solidFill>
                  <a:srgbClr val="C00000"/>
                </a:solidFill>
              </a:rPr>
              <a:t>*Why?</a:t>
            </a:r>
            <a:r>
              <a:rPr lang="en-GB" sz="1400" dirty="0"/>
              <a:t> </a:t>
            </a: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4B3DAA-C781-28D8-3B14-77D072CFC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901889"/>
            <a:ext cx="9474957" cy="369142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F5F8CFF-C9FA-9233-99E2-0FB352029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25" y="135466"/>
            <a:ext cx="10515600" cy="593600"/>
          </a:xfrm>
        </p:spPr>
        <p:txBody>
          <a:bodyPr>
            <a:noAutofit/>
          </a:bodyPr>
          <a:lstStyle/>
          <a:p>
            <a:r>
              <a:rPr lang="en-GB" sz="2900" b="1" u="sng" dirty="0"/>
              <a:t>Medicinal Chemistry </a:t>
            </a:r>
            <a:endParaRPr lang="en-US" sz="2900" b="1" u="sng" dirty="0"/>
          </a:p>
        </p:txBody>
      </p:sp>
    </p:spTree>
    <p:extLst>
      <p:ext uri="{BB962C8B-B14F-4D97-AF65-F5344CB8AC3E}">
        <p14:creationId xmlns:p14="http://schemas.microsoft.com/office/powerpoint/2010/main" val="3956060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3FFA-8B6B-2E23-D4FB-1E429881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82" y="216117"/>
            <a:ext cx="10515600" cy="586229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Terminology 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5AF7-96C2-9A4D-36D0-814CD601C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35" y="1201556"/>
            <a:ext cx="11803529" cy="5958196"/>
          </a:xfrm>
        </p:spPr>
        <p:txBody>
          <a:bodyPr>
            <a:noAutofit/>
          </a:bodyPr>
          <a:lstStyle/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Pharmacophore</a:t>
            </a:r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”T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precise arrangement of atoms, groups, or functionalities in a small molecule required for specific interactions with its biological target and its activity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OR “A pharmacophore is the ensemble of steric and electronic features that is necessary to ensure the optimal supramolecular interactions with a specific biological target structure and to trigger (or to block) its biological </a:t>
            </a:r>
            <a:r>
              <a:rPr lang="en-GB" sz="1200" dirty="0" err="1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response.</a:t>
            </a:r>
            <a:r>
              <a:rPr lang="en-GB" sz="1200" b="1" dirty="0" err="1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”A</a:t>
            </a:r>
            <a:r>
              <a:rPr lang="en-GB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pharmacophore does not represent a real molecule or a real association of functional groups, but a purely abstract concept that accounts for the common molecular interaction capacities of a group of compounds towards their target structure.</a:t>
            </a:r>
            <a:endParaRPr lang="en-GB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</a:t>
            </a:r>
            <a:r>
              <a:rPr lang="en-GB" sz="105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half maximal inhibitory concentration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(IC</a:t>
            </a:r>
            <a:r>
              <a:rPr lang="en-US" sz="105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 of 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potency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 a substance in inhibiting a specific biological or biochemical function. IC</a:t>
            </a:r>
            <a:r>
              <a:rPr lang="en-US" sz="105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50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is a quantitative measure that indicates how much of a particular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inhibitory substance (e.g. drug) is needed to inhibit,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 vitro, a given biological process or biological component by 50%.</a:t>
            </a:r>
            <a:endParaRPr lang="en-GB" sz="12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</a:t>
            </a:r>
            <a:r>
              <a:rPr lang="en-GB" sz="105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200" b="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b="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a drug, antibody or toxicant which induces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response halfway between the baseline and maximum after a specified exposure time.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More simply, EC</a:t>
            </a:r>
            <a:r>
              <a:rPr lang="en-US" sz="105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50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 be defined as the concentration required to obtain a 50% [...] effect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DMPK parameters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Distribution,/Drug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Metabolism and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Pharmacokinetics (DMPK)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involve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studies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designed to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determine 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absorption and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distribution of an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administered drug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rate at which a drug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takes effect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duration a drug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maintains its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effects,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happens to the drug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after being metabolized by the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bod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y.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DMPK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properties will help validate the toxicology studies, support safety evaluations prior to the first dose in humans, provide human dosimetry data for the clinic, and indicate the likelihood of drug-drug interactions</a:t>
            </a:r>
            <a:r>
              <a:rPr lang="en-US" sz="12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12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Virtual screening/docking </a:t>
            </a:r>
            <a:r>
              <a:rPr 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 </a:t>
            </a:r>
            <a:r>
              <a:rPr lang="en-US" sz="1200" b="1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computational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technique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in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 discovery to search libraries of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small molecules in order to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identify those structures which are most likely to bind to 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 target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typically a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protein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receptor or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enzyme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 has largely been 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numbers game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focusing on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 the enormous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chemical space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 over 10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^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60 conceivable compounds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Hit-to-lead 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:(H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2L) also known as lead generation is a stage in early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 discovery where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small molecule hits from a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high throughput screen (HTS) or other screening approaches are evaluated and undergo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limited optimization to identify promising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lead compounds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2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These lead compounds undergo more extensive optimization in a subsequent step of drug discovery called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lead optimization (LO)</a:t>
            </a:r>
            <a:r>
              <a:rPr lang="en-GB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GB" sz="1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Structure-Based Drug Design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relies on knowledge of the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three-dimensional structure of the biological target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obtained through methods such as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x-ray crystallography or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NMR spectroscopy. If an experimental structure of a target is not available, it may be possible to create 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homology model of the target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based on the experimental structure of a related protein. Using the structure of the biological target, candidate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drugs that are predicted to bind with high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affinity and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selectivity to the target may be designed using interactive graphics and the intuition of a </a:t>
            </a:r>
            <a:r>
              <a:rPr lang="en-US" sz="12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medicinal chemist. </a:t>
            </a:r>
            <a:r>
              <a:rPr lang="en-US" sz="12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  <a:hlinkClick r:id="rId3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Alternatively various automated computational procedures may be used to suggest new drug candidates</a:t>
            </a:r>
            <a:endParaRPr lang="en-US" sz="12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513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1298</Words>
  <Application>Microsoft Office PowerPoint</Application>
  <PresentationFormat>Widescreen</PresentationFormat>
  <Paragraphs>50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Structure-Based Hit-To-Lead Campaign: 1 to 3 </vt:lpstr>
      <vt:lpstr>Medicinal Chemistry </vt:lpstr>
      <vt:lpstr>Terminology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knight</dc:creator>
  <cp:lastModifiedBy>tom knight</cp:lastModifiedBy>
  <cp:revision>1</cp:revision>
  <dcterms:created xsi:type="dcterms:W3CDTF">2022-05-08T13:37:53Z</dcterms:created>
  <dcterms:modified xsi:type="dcterms:W3CDTF">2022-05-09T10:05:14Z</dcterms:modified>
</cp:coreProperties>
</file>